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50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B099CA2-3987-4D18-A61C-A617C453DF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911D985B-1D5A-4EE0-8E48-A8B39D1D92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88B13B9-51BC-4AA5-B626-66D878067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64EB6-BA95-47C6-9295-C8A529EA1357}" type="datetimeFigureOut">
              <a:rPr lang="hu-HU" smtClean="0"/>
              <a:t>2020. 09. 05.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C94A255-A386-435B-A351-DA73BD7EF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4BD0CB21-270D-42E0-800D-4C817FD42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7C46-9AB1-4962-A7CD-32C94CD805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70412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4638FBE-1AC1-44A2-A549-58CA8A47B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C417766F-4FCD-4134-B85F-16484431EF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17C2D621-1DF6-44F7-9F8C-1E49B4A83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64EB6-BA95-47C6-9295-C8A529EA1357}" type="datetimeFigureOut">
              <a:rPr lang="hu-HU" smtClean="0"/>
              <a:t>2020. 09. 05.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3779EC7-3B3B-4A0C-83CC-CEBBFA78F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2E702F9-89E9-4152-B204-BCC276D2E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7C46-9AB1-4962-A7CD-32C94CD805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71053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A8F105F6-AEB3-46DA-9B5B-758279580E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ADD50A12-6F6E-4F07-8B91-970D97459E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813A70B0-AAF9-48B9-8FF6-E57A4A9E3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64EB6-BA95-47C6-9295-C8A529EA1357}" type="datetimeFigureOut">
              <a:rPr lang="hu-HU" smtClean="0"/>
              <a:t>2020. 09. 05.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D851F59-9141-45A8-9D2F-F83511093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9A4493F2-1403-499F-900B-280328ED5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7C46-9AB1-4962-A7CD-32C94CD805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75982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A4D4368-4ED5-4561-B3C1-B72BCA5F6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B274D6D0-BB5A-42E0-8F88-1F308BDBEA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81A56188-5038-46CA-82EC-F5FE81EB6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64EB6-BA95-47C6-9295-C8A529EA1357}" type="datetimeFigureOut">
              <a:rPr lang="hu-HU" smtClean="0"/>
              <a:t>2020. 09. 05.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E9CB69C-0BB0-4A3C-A833-DDFDC0968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1051AB4-3A4C-4AB9-8B38-94519D8AD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7C46-9AB1-4962-A7CD-32C94CD805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10062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3BD3366-3EAD-4CA2-A4CF-944888DE3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9127981D-DD06-4D1C-9E96-973D7E89C9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9B3F862-F46A-45B6-A6F4-7C00CCC06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64EB6-BA95-47C6-9295-C8A529EA1357}" type="datetimeFigureOut">
              <a:rPr lang="hu-HU" smtClean="0"/>
              <a:t>2020. 09. 05.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461D58BA-E6BF-4D7C-83B8-4F403EBF8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58292DF7-9A59-4E17-83D9-CF71FEFB9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7C46-9AB1-4962-A7CD-32C94CD805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24535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76ACDB8-4977-425B-A611-EFF4A84AC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24E40827-3B46-4112-B779-865DED9769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A587C004-9743-4734-A8B3-927541F164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82F4A095-F493-43C4-90F3-8D906C1A8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64EB6-BA95-47C6-9295-C8A529EA1357}" type="datetimeFigureOut">
              <a:rPr lang="hu-HU" smtClean="0"/>
              <a:t>2020. 09. 05.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54277AD2-9B57-418F-AB2B-74919F999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1AA5ABA-41A3-45D0-BF1B-3DE67269C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7C46-9AB1-4962-A7CD-32C94CD805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24873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09C586F-A701-45B8-AD0A-BF22A066C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40362683-2C23-4C1F-A8D1-D3769C29C5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73FBBB65-99AA-4B04-B1C5-205C424C39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63D3F2E5-6968-4B27-AE9F-22738D37BA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D78A8BB2-8937-478A-9160-B3C4B0565D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BC4892C3-CE48-4FFA-BC8B-405B2B206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64EB6-BA95-47C6-9295-C8A529EA1357}" type="datetimeFigureOut">
              <a:rPr lang="hu-HU" smtClean="0"/>
              <a:t>2020. 09. 05.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ED80C81C-659D-4D26-A7E9-747FD81FF2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90B73871-7DFC-47CB-A838-B224D6D92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7C46-9AB1-4962-A7CD-32C94CD805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238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5CC35D3-ACC7-4410-843A-2033E57C7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3E7F2870-41DA-4284-B434-49D6634FE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64EB6-BA95-47C6-9295-C8A529EA1357}" type="datetimeFigureOut">
              <a:rPr lang="hu-HU" smtClean="0"/>
              <a:t>2020. 09. 05.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D702AF7C-9E83-4704-AF8A-A1209F1CB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C045D608-4A5F-40CD-BF19-3C43313EA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7C46-9AB1-4962-A7CD-32C94CD805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51000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A34C04F4-5B6C-4D22-81F0-B47C63410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64EB6-BA95-47C6-9295-C8A529EA1357}" type="datetimeFigureOut">
              <a:rPr lang="hu-HU" smtClean="0"/>
              <a:t>2020. 09. 05.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09B0E057-57E4-4455-93D9-4A6521DA7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E77BB214-5FDA-4634-9305-6BEFECE23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7C46-9AB1-4962-A7CD-32C94CD805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18209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F0EBF33-1534-4999-9808-C97613E58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A80A8592-5CB0-436A-9F20-630C62D84D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907E0651-D99B-4B4C-9689-577FDF5FC5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864C20D5-1597-41A2-9664-4AC60C055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64EB6-BA95-47C6-9295-C8A529EA1357}" type="datetimeFigureOut">
              <a:rPr lang="hu-HU" smtClean="0"/>
              <a:t>2020. 09. 05.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8298062-525E-41B5-85C3-0F9944936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EF03BC8F-574B-4FF8-8972-D7E569E67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7C46-9AB1-4962-A7CD-32C94CD805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80586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06BCBE9-7D8C-489A-BF18-139479FDF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7E041A04-C5BF-46CA-8234-DB8A703BED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D2C209FF-8B10-4A3D-B6DE-394E43DEB7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264C0B2D-5EE3-4D96-A05B-DCE98BEA2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64EB6-BA95-47C6-9295-C8A529EA1357}" type="datetimeFigureOut">
              <a:rPr lang="hu-HU" smtClean="0"/>
              <a:t>2020. 09. 05.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AEC8236-3C08-488A-B2BF-E5CB96FD4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FF8636F2-F83E-4C25-A531-A32A8B7C0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7C46-9AB1-4962-A7CD-32C94CD805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69170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F9D0ED58-1013-4C1B-B5C4-31AA964BA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D082548D-A37C-496D-837F-913763CA68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8D0E208E-98D6-4D2C-9C99-86675E1CFE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64EB6-BA95-47C6-9295-C8A529EA1357}" type="datetimeFigureOut">
              <a:rPr lang="hu-HU" smtClean="0"/>
              <a:t>2020. 09. 05.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B5719851-34AE-4317-A36E-103632894C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BD747C34-4C6E-43CE-8C2C-83AB993121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87C46-9AB1-4962-A7CD-32C94CD805A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62934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Csoportba foglalás 5">
            <a:extLst>
              <a:ext uri="{FF2B5EF4-FFF2-40B4-BE49-F238E27FC236}">
                <a16:creationId xmlns:a16="http://schemas.microsoft.com/office/drawing/2014/main" id="{5F2A43B2-18CC-4410-B4AE-049F5BECF975}"/>
              </a:ext>
            </a:extLst>
          </p:cNvPr>
          <p:cNvGrpSpPr/>
          <p:nvPr/>
        </p:nvGrpSpPr>
        <p:grpSpPr>
          <a:xfrm>
            <a:off x="4243387" y="5282043"/>
            <a:ext cx="2276475" cy="895350"/>
            <a:chOff x="3543300" y="718066"/>
            <a:chExt cx="2276475" cy="895350"/>
          </a:xfrm>
        </p:grpSpPr>
        <p:sp>
          <p:nvSpPr>
            <p:cNvPr id="4" name="Ellipszis 3">
              <a:extLst>
                <a:ext uri="{FF2B5EF4-FFF2-40B4-BE49-F238E27FC236}">
                  <a16:creationId xmlns:a16="http://schemas.microsoft.com/office/drawing/2014/main" id="{E9A69E18-AC1C-4530-BD45-24DF8C2C08D2}"/>
                </a:ext>
              </a:extLst>
            </p:cNvPr>
            <p:cNvSpPr/>
            <p:nvPr/>
          </p:nvSpPr>
          <p:spPr>
            <a:xfrm>
              <a:off x="3543300" y="718066"/>
              <a:ext cx="2276475" cy="89535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5" name="Szövegdoboz 4">
              <a:extLst>
                <a:ext uri="{FF2B5EF4-FFF2-40B4-BE49-F238E27FC236}">
                  <a16:creationId xmlns:a16="http://schemas.microsoft.com/office/drawing/2014/main" id="{013C8320-3DF3-4653-9AD5-B02C4477524F}"/>
                </a:ext>
              </a:extLst>
            </p:cNvPr>
            <p:cNvSpPr txBox="1"/>
            <p:nvPr/>
          </p:nvSpPr>
          <p:spPr>
            <a:xfrm>
              <a:off x="3921919" y="842575"/>
              <a:ext cx="1666875" cy="6463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hu-HU" dirty="0"/>
                <a:t>Hozzárendelési feladat</a:t>
              </a:r>
            </a:p>
          </p:txBody>
        </p:sp>
      </p:grpSp>
      <p:grpSp>
        <p:nvGrpSpPr>
          <p:cNvPr id="7" name="Csoportba foglalás 6">
            <a:extLst>
              <a:ext uri="{FF2B5EF4-FFF2-40B4-BE49-F238E27FC236}">
                <a16:creationId xmlns:a16="http://schemas.microsoft.com/office/drawing/2014/main" id="{9A093A28-01DF-4E82-9AD4-80DB29571468}"/>
              </a:ext>
            </a:extLst>
          </p:cNvPr>
          <p:cNvGrpSpPr/>
          <p:nvPr/>
        </p:nvGrpSpPr>
        <p:grpSpPr>
          <a:xfrm>
            <a:off x="747710" y="3631515"/>
            <a:ext cx="2276475" cy="1342302"/>
            <a:chOff x="3543300" y="718066"/>
            <a:chExt cx="2276475" cy="1342302"/>
          </a:xfrm>
        </p:grpSpPr>
        <p:sp>
          <p:nvSpPr>
            <p:cNvPr id="8" name="Ellipszis 7">
              <a:extLst>
                <a:ext uri="{FF2B5EF4-FFF2-40B4-BE49-F238E27FC236}">
                  <a16:creationId xmlns:a16="http://schemas.microsoft.com/office/drawing/2014/main" id="{77C82BE8-6C62-4E99-B1AA-050F6D3AB8AE}"/>
                </a:ext>
              </a:extLst>
            </p:cNvPr>
            <p:cNvSpPr/>
            <p:nvPr/>
          </p:nvSpPr>
          <p:spPr>
            <a:xfrm>
              <a:off x="3543300" y="718066"/>
              <a:ext cx="2276475" cy="134230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9" name="Szövegdoboz 8">
              <a:extLst>
                <a:ext uri="{FF2B5EF4-FFF2-40B4-BE49-F238E27FC236}">
                  <a16:creationId xmlns:a16="http://schemas.microsoft.com/office/drawing/2014/main" id="{8E1E8381-FF42-471A-A5D4-2B2B75B25827}"/>
                </a:ext>
              </a:extLst>
            </p:cNvPr>
            <p:cNvSpPr txBox="1"/>
            <p:nvPr/>
          </p:nvSpPr>
          <p:spPr>
            <a:xfrm>
              <a:off x="3867150" y="929290"/>
              <a:ext cx="1666875" cy="92333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hu-HU" dirty="0"/>
                <a:t>Szállítási feladat megoldása Excel </a:t>
              </a:r>
              <a:r>
                <a:rPr lang="hu-HU" dirty="0" err="1"/>
                <a:t>Solverrel</a:t>
              </a:r>
              <a:endParaRPr lang="hu-HU" dirty="0"/>
            </a:p>
          </p:txBody>
        </p:sp>
      </p:grpSp>
      <p:grpSp>
        <p:nvGrpSpPr>
          <p:cNvPr id="10" name="Csoportba foglalás 9">
            <a:extLst>
              <a:ext uri="{FF2B5EF4-FFF2-40B4-BE49-F238E27FC236}">
                <a16:creationId xmlns:a16="http://schemas.microsoft.com/office/drawing/2014/main" id="{73F7BCFF-7DF6-4985-8429-DE0AEF1D7967}"/>
              </a:ext>
            </a:extLst>
          </p:cNvPr>
          <p:cNvGrpSpPr/>
          <p:nvPr/>
        </p:nvGrpSpPr>
        <p:grpSpPr>
          <a:xfrm>
            <a:off x="7141368" y="5415394"/>
            <a:ext cx="2276475" cy="761999"/>
            <a:chOff x="3543300" y="718066"/>
            <a:chExt cx="2276475" cy="895350"/>
          </a:xfrm>
        </p:grpSpPr>
        <p:sp>
          <p:nvSpPr>
            <p:cNvPr id="11" name="Ellipszis 10">
              <a:extLst>
                <a:ext uri="{FF2B5EF4-FFF2-40B4-BE49-F238E27FC236}">
                  <a16:creationId xmlns:a16="http://schemas.microsoft.com/office/drawing/2014/main" id="{C3CE4C44-E7F0-4CD3-94AA-C9A8A54DFA5A}"/>
                </a:ext>
              </a:extLst>
            </p:cNvPr>
            <p:cNvSpPr/>
            <p:nvPr/>
          </p:nvSpPr>
          <p:spPr>
            <a:xfrm>
              <a:off x="3543300" y="718066"/>
              <a:ext cx="2276475" cy="89535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2" name="Szövegdoboz 11">
              <a:extLst>
                <a:ext uri="{FF2B5EF4-FFF2-40B4-BE49-F238E27FC236}">
                  <a16:creationId xmlns:a16="http://schemas.microsoft.com/office/drawing/2014/main" id="{CD90E0F5-CD09-45E5-8A2F-7099FECE2DAF}"/>
                </a:ext>
              </a:extLst>
            </p:cNvPr>
            <p:cNvSpPr txBox="1"/>
            <p:nvPr/>
          </p:nvSpPr>
          <p:spPr>
            <a:xfrm>
              <a:off x="4152900" y="786020"/>
              <a:ext cx="1666875" cy="7594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hu-HU" dirty="0"/>
                <a:t>Szétosztási feladat</a:t>
              </a:r>
            </a:p>
          </p:txBody>
        </p:sp>
      </p:grpSp>
      <p:grpSp>
        <p:nvGrpSpPr>
          <p:cNvPr id="13" name="Csoportba foglalás 12">
            <a:extLst>
              <a:ext uri="{FF2B5EF4-FFF2-40B4-BE49-F238E27FC236}">
                <a16:creationId xmlns:a16="http://schemas.microsoft.com/office/drawing/2014/main" id="{BF9B5DFF-B399-42CA-8599-E639FB8C0640}"/>
              </a:ext>
            </a:extLst>
          </p:cNvPr>
          <p:cNvGrpSpPr/>
          <p:nvPr/>
        </p:nvGrpSpPr>
        <p:grpSpPr>
          <a:xfrm>
            <a:off x="747712" y="844896"/>
            <a:ext cx="2276475" cy="895350"/>
            <a:chOff x="3543300" y="718066"/>
            <a:chExt cx="2276475" cy="895350"/>
          </a:xfrm>
        </p:grpSpPr>
        <p:sp>
          <p:nvSpPr>
            <p:cNvPr id="14" name="Ellipszis 13">
              <a:extLst>
                <a:ext uri="{FF2B5EF4-FFF2-40B4-BE49-F238E27FC236}">
                  <a16:creationId xmlns:a16="http://schemas.microsoft.com/office/drawing/2014/main" id="{6D997D16-7538-4E22-B560-B6F9C5E171C3}"/>
                </a:ext>
              </a:extLst>
            </p:cNvPr>
            <p:cNvSpPr/>
            <p:nvPr/>
          </p:nvSpPr>
          <p:spPr>
            <a:xfrm>
              <a:off x="3543300" y="718066"/>
              <a:ext cx="2276475" cy="89535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5" name="Szövegdoboz 14">
              <a:extLst>
                <a:ext uri="{FF2B5EF4-FFF2-40B4-BE49-F238E27FC236}">
                  <a16:creationId xmlns:a16="http://schemas.microsoft.com/office/drawing/2014/main" id="{86649E3F-A176-48AC-AD0B-A635511C03DB}"/>
                </a:ext>
              </a:extLst>
            </p:cNvPr>
            <p:cNvSpPr txBox="1"/>
            <p:nvPr/>
          </p:nvSpPr>
          <p:spPr>
            <a:xfrm>
              <a:off x="3879056" y="842575"/>
              <a:ext cx="1666875" cy="6463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hu-HU" dirty="0"/>
                <a:t>Alapvető Excel ismeretek</a:t>
              </a:r>
            </a:p>
          </p:txBody>
        </p:sp>
      </p:grpSp>
      <p:grpSp>
        <p:nvGrpSpPr>
          <p:cNvPr id="16" name="Csoportba foglalás 15">
            <a:extLst>
              <a:ext uri="{FF2B5EF4-FFF2-40B4-BE49-F238E27FC236}">
                <a16:creationId xmlns:a16="http://schemas.microsoft.com/office/drawing/2014/main" id="{1B74C733-DA4C-45DE-9B2E-D4AEF5E98E1A}"/>
              </a:ext>
            </a:extLst>
          </p:cNvPr>
          <p:cNvGrpSpPr/>
          <p:nvPr/>
        </p:nvGrpSpPr>
        <p:grpSpPr>
          <a:xfrm>
            <a:off x="747711" y="2331136"/>
            <a:ext cx="2276475" cy="895350"/>
            <a:chOff x="3543300" y="718066"/>
            <a:chExt cx="2276475" cy="895350"/>
          </a:xfrm>
        </p:grpSpPr>
        <p:sp>
          <p:nvSpPr>
            <p:cNvPr id="17" name="Ellipszis 16">
              <a:extLst>
                <a:ext uri="{FF2B5EF4-FFF2-40B4-BE49-F238E27FC236}">
                  <a16:creationId xmlns:a16="http://schemas.microsoft.com/office/drawing/2014/main" id="{5806ADE1-268F-4A5C-B238-D371EE4F6D07}"/>
                </a:ext>
              </a:extLst>
            </p:cNvPr>
            <p:cNvSpPr/>
            <p:nvPr/>
          </p:nvSpPr>
          <p:spPr>
            <a:xfrm>
              <a:off x="3543300" y="718066"/>
              <a:ext cx="2276475" cy="89535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8" name="Szövegdoboz 17">
              <a:extLst>
                <a:ext uri="{FF2B5EF4-FFF2-40B4-BE49-F238E27FC236}">
                  <a16:creationId xmlns:a16="http://schemas.microsoft.com/office/drawing/2014/main" id="{A8F5B60F-04E2-4A00-BE61-5EC356C1D887}"/>
                </a:ext>
              </a:extLst>
            </p:cNvPr>
            <p:cNvSpPr txBox="1"/>
            <p:nvPr/>
          </p:nvSpPr>
          <p:spPr>
            <a:xfrm>
              <a:off x="3975497" y="848842"/>
              <a:ext cx="1666875" cy="6463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hu-HU" dirty="0"/>
                <a:t>Excel </a:t>
              </a:r>
              <a:r>
                <a:rPr lang="hu-HU" dirty="0" err="1"/>
                <a:t>Solver</a:t>
              </a:r>
              <a:r>
                <a:rPr lang="hu-HU" dirty="0"/>
                <a:t> használata</a:t>
              </a:r>
            </a:p>
          </p:txBody>
        </p:sp>
      </p:grpSp>
      <p:grpSp>
        <p:nvGrpSpPr>
          <p:cNvPr id="19" name="Csoportba foglalás 18">
            <a:extLst>
              <a:ext uri="{FF2B5EF4-FFF2-40B4-BE49-F238E27FC236}">
                <a16:creationId xmlns:a16="http://schemas.microsoft.com/office/drawing/2014/main" id="{434C4557-CC23-49C1-AAE9-9188846D24E5}"/>
              </a:ext>
            </a:extLst>
          </p:cNvPr>
          <p:cNvGrpSpPr/>
          <p:nvPr/>
        </p:nvGrpSpPr>
        <p:grpSpPr>
          <a:xfrm>
            <a:off x="4600574" y="720386"/>
            <a:ext cx="2276475" cy="895350"/>
            <a:chOff x="3543300" y="718066"/>
            <a:chExt cx="2276475" cy="895350"/>
          </a:xfrm>
        </p:grpSpPr>
        <p:sp>
          <p:nvSpPr>
            <p:cNvPr id="20" name="Ellipszis 19">
              <a:extLst>
                <a:ext uri="{FF2B5EF4-FFF2-40B4-BE49-F238E27FC236}">
                  <a16:creationId xmlns:a16="http://schemas.microsoft.com/office/drawing/2014/main" id="{35EED8E1-9F96-49A2-A065-C9690E65EC7B}"/>
                </a:ext>
              </a:extLst>
            </p:cNvPr>
            <p:cNvSpPr/>
            <p:nvPr/>
          </p:nvSpPr>
          <p:spPr>
            <a:xfrm>
              <a:off x="3543300" y="718066"/>
              <a:ext cx="2276475" cy="89535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1" name="Szövegdoboz 20">
              <a:extLst>
                <a:ext uri="{FF2B5EF4-FFF2-40B4-BE49-F238E27FC236}">
                  <a16:creationId xmlns:a16="http://schemas.microsoft.com/office/drawing/2014/main" id="{167D6A8F-76AF-4F26-ABF6-D88A969B7086}"/>
                </a:ext>
              </a:extLst>
            </p:cNvPr>
            <p:cNvSpPr txBox="1"/>
            <p:nvPr/>
          </p:nvSpPr>
          <p:spPr>
            <a:xfrm>
              <a:off x="3986213" y="948032"/>
              <a:ext cx="1666875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hu-HU" dirty="0"/>
                <a:t>LP feladatok</a:t>
              </a:r>
            </a:p>
          </p:txBody>
        </p:sp>
      </p:grpSp>
      <p:grpSp>
        <p:nvGrpSpPr>
          <p:cNvPr id="22" name="Csoportba foglalás 21">
            <a:extLst>
              <a:ext uri="{FF2B5EF4-FFF2-40B4-BE49-F238E27FC236}">
                <a16:creationId xmlns:a16="http://schemas.microsoft.com/office/drawing/2014/main" id="{FFA69F0A-FC58-4121-9554-414E9BC744AE}"/>
              </a:ext>
            </a:extLst>
          </p:cNvPr>
          <p:cNvGrpSpPr/>
          <p:nvPr/>
        </p:nvGrpSpPr>
        <p:grpSpPr>
          <a:xfrm>
            <a:off x="8105775" y="720386"/>
            <a:ext cx="2276475" cy="895350"/>
            <a:chOff x="3543300" y="718066"/>
            <a:chExt cx="2276475" cy="895350"/>
          </a:xfrm>
        </p:grpSpPr>
        <p:sp>
          <p:nvSpPr>
            <p:cNvPr id="23" name="Ellipszis 22">
              <a:extLst>
                <a:ext uri="{FF2B5EF4-FFF2-40B4-BE49-F238E27FC236}">
                  <a16:creationId xmlns:a16="http://schemas.microsoft.com/office/drawing/2014/main" id="{2B220E32-91D7-42DB-B0BD-77792EA775E2}"/>
                </a:ext>
              </a:extLst>
            </p:cNvPr>
            <p:cNvSpPr/>
            <p:nvPr/>
          </p:nvSpPr>
          <p:spPr>
            <a:xfrm>
              <a:off x="3543300" y="718066"/>
              <a:ext cx="2276475" cy="89535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4" name="Szövegdoboz 23">
              <a:extLst>
                <a:ext uri="{FF2B5EF4-FFF2-40B4-BE49-F238E27FC236}">
                  <a16:creationId xmlns:a16="http://schemas.microsoft.com/office/drawing/2014/main" id="{77EBF75F-BE7F-4C0D-A48C-AE638899B3F1}"/>
                </a:ext>
              </a:extLst>
            </p:cNvPr>
            <p:cNvSpPr txBox="1"/>
            <p:nvPr/>
          </p:nvSpPr>
          <p:spPr>
            <a:xfrm>
              <a:off x="4038600" y="857161"/>
              <a:ext cx="1666875" cy="6463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hu-HU" dirty="0"/>
                <a:t>Matematikai modellezés</a:t>
              </a:r>
            </a:p>
          </p:txBody>
        </p:sp>
      </p:grpSp>
      <p:grpSp>
        <p:nvGrpSpPr>
          <p:cNvPr id="25" name="Csoportba foglalás 24">
            <a:extLst>
              <a:ext uri="{FF2B5EF4-FFF2-40B4-BE49-F238E27FC236}">
                <a16:creationId xmlns:a16="http://schemas.microsoft.com/office/drawing/2014/main" id="{AAF4F088-2B53-46A2-A01F-9048AEB03B99}"/>
              </a:ext>
            </a:extLst>
          </p:cNvPr>
          <p:cNvGrpSpPr/>
          <p:nvPr/>
        </p:nvGrpSpPr>
        <p:grpSpPr>
          <a:xfrm>
            <a:off x="8236743" y="2564717"/>
            <a:ext cx="2366963" cy="1342302"/>
            <a:chOff x="3452812" y="718066"/>
            <a:chExt cx="2366963" cy="1342302"/>
          </a:xfrm>
        </p:grpSpPr>
        <p:sp>
          <p:nvSpPr>
            <p:cNvPr id="26" name="Ellipszis 25">
              <a:extLst>
                <a:ext uri="{FF2B5EF4-FFF2-40B4-BE49-F238E27FC236}">
                  <a16:creationId xmlns:a16="http://schemas.microsoft.com/office/drawing/2014/main" id="{3F6832B2-88A1-49C0-8FF4-854E8EB2E53C}"/>
                </a:ext>
              </a:extLst>
            </p:cNvPr>
            <p:cNvSpPr/>
            <p:nvPr/>
          </p:nvSpPr>
          <p:spPr>
            <a:xfrm>
              <a:off x="3452812" y="718066"/>
              <a:ext cx="2366963" cy="134230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7" name="Szövegdoboz 26">
              <a:extLst>
                <a:ext uri="{FF2B5EF4-FFF2-40B4-BE49-F238E27FC236}">
                  <a16:creationId xmlns:a16="http://schemas.microsoft.com/office/drawing/2014/main" id="{0F47F90D-037F-47D2-AF51-D2549D4FB8E7}"/>
                </a:ext>
              </a:extLst>
            </p:cNvPr>
            <p:cNvSpPr txBox="1"/>
            <p:nvPr/>
          </p:nvSpPr>
          <p:spPr>
            <a:xfrm>
              <a:off x="3800475" y="952499"/>
              <a:ext cx="1666875" cy="92333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hu-HU" dirty="0"/>
                <a:t>Szállítási feladat matematikai modellezése</a:t>
              </a:r>
            </a:p>
          </p:txBody>
        </p:sp>
      </p:grpSp>
      <p:grpSp>
        <p:nvGrpSpPr>
          <p:cNvPr id="28" name="Csoportba foglalás 27">
            <a:extLst>
              <a:ext uri="{FF2B5EF4-FFF2-40B4-BE49-F238E27FC236}">
                <a16:creationId xmlns:a16="http://schemas.microsoft.com/office/drawing/2014/main" id="{FA550779-D19A-4AB4-9B10-8F74A4994A1D}"/>
              </a:ext>
            </a:extLst>
          </p:cNvPr>
          <p:cNvGrpSpPr/>
          <p:nvPr/>
        </p:nvGrpSpPr>
        <p:grpSpPr>
          <a:xfrm>
            <a:off x="4648200" y="2014237"/>
            <a:ext cx="2276475" cy="895350"/>
            <a:chOff x="3543300" y="718066"/>
            <a:chExt cx="2276475" cy="895350"/>
          </a:xfrm>
        </p:grpSpPr>
        <p:sp>
          <p:nvSpPr>
            <p:cNvPr id="29" name="Ellipszis 28">
              <a:extLst>
                <a:ext uri="{FF2B5EF4-FFF2-40B4-BE49-F238E27FC236}">
                  <a16:creationId xmlns:a16="http://schemas.microsoft.com/office/drawing/2014/main" id="{69CC9016-443D-4271-BB82-6427494EE572}"/>
                </a:ext>
              </a:extLst>
            </p:cNvPr>
            <p:cNvSpPr/>
            <p:nvPr/>
          </p:nvSpPr>
          <p:spPr>
            <a:xfrm>
              <a:off x="3543300" y="718066"/>
              <a:ext cx="2276475" cy="89535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0" name="Szövegdoboz 29">
              <a:extLst>
                <a:ext uri="{FF2B5EF4-FFF2-40B4-BE49-F238E27FC236}">
                  <a16:creationId xmlns:a16="http://schemas.microsoft.com/office/drawing/2014/main" id="{099F9D2D-F33C-4145-8ACC-C992F41C1D3D}"/>
                </a:ext>
              </a:extLst>
            </p:cNvPr>
            <p:cNvSpPr txBox="1"/>
            <p:nvPr/>
          </p:nvSpPr>
          <p:spPr>
            <a:xfrm>
              <a:off x="3848099" y="851033"/>
              <a:ext cx="1666875" cy="6463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hu-HU" dirty="0"/>
                <a:t>Szállítási feladat értelmezése</a:t>
              </a:r>
            </a:p>
          </p:txBody>
        </p:sp>
      </p:grpSp>
      <p:grpSp>
        <p:nvGrpSpPr>
          <p:cNvPr id="31" name="Csoportba foglalás 30">
            <a:extLst>
              <a:ext uri="{FF2B5EF4-FFF2-40B4-BE49-F238E27FC236}">
                <a16:creationId xmlns:a16="http://schemas.microsoft.com/office/drawing/2014/main" id="{88C89A33-D7E7-4212-B9A1-DCA1D4B5AA5F}"/>
              </a:ext>
            </a:extLst>
          </p:cNvPr>
          <p:cNvGrpSpPr/>
          <p:nvPr/>
        </p:nvGrpSpPr>
        <p:grpSpPr>
          <a:xfrm>
            <a:off x="4343399" y="3495766"/>
            <a:ext cx="2276475" cy="895350"/>
            <a:chOff x="3543300" y="718066"/>
            <a:chExt cx="2276475" cy="895350"/>
          </a:xfrm>
        </p:grpSpPr>
        <p:sp>
          <p:nvSpPr>
            <p:cNvPr id="32" name="Ellipszis 31">
              <a:extLst>
                <a:ext uri="{FF2B5EF4-FFF2-40B4-BE49-F238E27FC236}">
                  <a16:creationId xmlns:a16="http://schemas.microsoft.com/office/drawing/2014/main" id="{EEABA336-7A78-412B-B11B-ADC9B64FE451}"/>
                </a:ext>
              </a:extLst>
            </p:cNvPr>
            <p:cNvSpPr/>
            <p:nvPr/>
          </p:nvSpPr>
          <p:spPr>
            <a:xfrm>
              <a:off x="3543300" y="718066"/>
              <a:ext cx="2276475" cy="89535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3" name="Szövegdoboz 32">
              <a:extLst>
                <a:ext uri="{FF2B5EF4-FFF2-40B4-BE49-F238E27FC236}">
                  <a16:creationId xmlns:a16="http://schemas.microsoft.com/office/drawing/2014/main" id="{F3CC65B5-8812-40B6-97DB-25999D57727C}"/>
                </a:ext>
              </a:extLst>
            </p:cNvPr>
            <p:cNvSpPr txBox="1"/>
            <p:nvPr/>
          </p:nvSpPr>
          <p:spPr>
            <a:xfrm>
              <a:off x="3800475" y="952499"/>
              <a:ext cx="1666875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hu-HU" dirty="0"/>
                <a:t>Szállítási feladat</a:t>
              </a:r>
            </a:p>
          </p:txBody>
        </p:sp>
      </p:grpSp>
      <p:cxnSp>
        <p:nvCxnSpPr>
          <p:cNvPr id="35" name="Egyenes összekötő nyíllal 34">
            <a:extLst>
              <a:ext uri="{FF2B5EF4-FFF2-40B4-BE49-F238E27FC236}">
                <a16:creationId xmlns:a16="http://schemas.microsoft.com/office/drawing/2014/main" id="{EB602DB9-1009-4848-8F3F-985F29BEAD35}"/>
              </a:ext>
            </a:extLst>
          </p:cNvPr>
          <p:cNvCxnSpPr>
            <a:cxnSpLocks/>
            <a:stCxn id="14" idx="4"/>
            <a:endCxn id="17" idx="0"/>
          </p:cNvCxnSpPr>
          <p:nvPr/>
        </p:nvCxnSpPr>
        <p:spPr>
          <a:xfrm flipH="1">
            <a:off x="1885949" y="1740246"/>
            <a:ext cx="1" cy="5908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Egyenes összekötő nyíllal 37">
            <a:extLst>
              <a:ext uri="{FF2B5EF4-FFF2-40B4-BE49-F238E27FC236}">
                <a16:creationId xmlns:a16="http://schemas.microsoft.com/office/drawing/2014/main" id="{35C44545-224E-4CCF-815F-6636CE7BC5AD}"/>
              </a:ext>
            </a:extLst>
          </p:cNvPr>
          <p:cNvCxnSpPr>
            <a:stCxn id="17" idx="4"/>
            <a:endCxn id="8" idx="0"/>
          </p:cNvCxnSpPr>
          <p:nvPr/>
        </p:nvCxnSpPr>
        <p:spPr>
          <a:xfrm flipH="1">
            <a:off x="1885948" y="3226486"/>
            <a:ext cx="1" cy="4050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Egyenes összekötő nyíllal 39">
            <a:extLst>
              <a:ext uri="{FF2B5EF4-FFF2-40B4-BE49-F238E27FC236}">
                <a16:creationId xmlns:a16="http://schemas.microsoft.com/office/drawing/2014/main" id="{594B2FE3-21BC-4D7B-8A97-A7B33CFD9586}"/>
              </a:ext>
            </a:extLst>
          </p:cNvPr>
          <p:cNvCxnSpPr>
            <a:stCxn id="20" idx="4"/>
            <a:endCxn id="29" idx="0"/>
          </p:cNvCxnSpPr>
          <p:nvPr/>
        </p:nvCxnSpPr>
        <p:spPr>
          <a:xfrm>
            <a:off x="5738812" y="1615736"/>
            <a:ext cx="47626" cy="3985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Egyenes összekötő nyíllal 41">
            <a:extLst>
              <a:ext uri="{FF2B5EF4-FFF2-40B4-BE49-F238E27FC236}">
                <a16:creationId xmlns:a16="http://schemas.microsoft.com/office/drawing/2014/main" id="{BC21A569-0220-47B3-BEF0-725A679A39A7}"/>
              </a:ext>
            </a:extLst>
          </p:cNvPr>
          <p:cNvCxnSpPr>
            <a:stCxn id="23" idx="4"/>
            <a:endCxn id="26" idx="0"/>
          </p:cNvCxnSpPr>
          <p:nvPr/>
        </p:nvCxnSpPr>
        <p:spPr>
          <a:xfrm>
            <a:off x="9244013" y="1615736"/>
            <a:ext cx="176212" cy="9489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Egyenes összekötő nyíllal 43">
            <a:extLst>
              <a:ext uri="{FF2B5EF4-FFF2-40B4-BE49-F238E27FC236}">
                <a16:creationId xmlns:a16="http://schemas.microsoft.com/office/drawing/2014/main" id="{F6A9D9B4-7A32-413B-923E-031999AEB241}"/>
              </a:ext>
            </a:extLst>
          </p:cNvPr>
          <p:cNvCxnSpPr>
            <a:cxnSpLocks/>
            <a:stCxn id="20" idx="5"/>
            <a:endCxn id="26" idx="0"/>
          </p:cNvCxnSpPr>
          <p:nvPr/>
        </p:nvCxnSpPr>
        <p:spPr>
          <a:xfrm>
            <a:off x="6543667" y="1484615"/>
            <a:ext cx="2876558" cy="10801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Egyenes összekötő nyíllal 45">
            <a:extLst>
              <a:ext uri="{FF2B5EF4-FFF2-40B4-BE49-F238E27FC236}">
                <a16:creationId xmlns:a16="http://schemas.microsoft.com/office/drawing/2014/main" id="{58E55009-B4E9-4C10-A2C5-2E67F7CE611C}"/>
              </a:ext>
            </a:extLst>
          </p:cNvPr>
          <p:cNvCxnSpPr>
            <a:stCxn id="32" idx="4"/>
            <a:endCxn id="4" idx="0"/>
          </p:cNvCxnSpPr>
          <p:nvPr/>
        </p:nvCxnSpPr>
        <p:spPr>
          <a:xfrm flipH="1">
            <a:off x="5381625" y="4391116"/>
            <a:ext cx="100012" cy="8909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Egyenes összekötő nyíllal 47">
            <a:extLst>
              <a:ext uri="{FF2B5EF4-FFF2-40B4-BE49-F238E27FC236}">
                <a16:creationId xmlns:a16="http://schemas.microsoft.com/office/drawing/2014/main" id="{07566BD7-5B2B-44D9-A321-64E4C43807AD}"/>
              </a:ext>
            </a:extLst>
          </p:cNvPr>
          <p:cNvCxnSpPr>
            <a:stCxn id="32" idx="5"/>
            <a:endCxn id="11" idx="0"/>
          </p:cNvCxnSpPr>
          <p:nvPr/>
        </p:nvCxnSpPr>
        <p:spPr>
          <a:xfrm>
            <a:off x="6286492" y="4259995"/>
            <a:ext cx="1993114" cy="11553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Egyenes összekötő nyíllal 50">
            <a:extLst>
              <a:ext uri="{FF2B5EF4-FFF2-40B4-BE49-F238E27FC236}">
                <a16:creationId xmlns:a16="http://schemas.microsoft.com/office/drawing/2014/main" id="{D57A2D3C-D48F-4239-B2E0-520F60A48B49}"/>
              </a:ext>
            </a:extLst>
          </p:cNvPr>
          <p:cNvCxnSpPr>
            <a:stCxn id="8" idx="6"/>
            <a:endCxn id="32" idx="2"/>
          </p:cNvCxnSpPr>
          <p:nvPr/>
        </p:nvCxnSpPr>
        <p:spPr>
          <a:xfrm flipV="1">
            <a:off x="3024185" y="3943441"/>
            <a:ext cx="1319214" cy="3592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Egyenes összekötő nyíllal 52">
            <a:extLst>
              <a:ext uri="{FF2B5EF4-FFF2-40B4-BE49-F238E27FC236}">
                <a16:creationId xmlns:a16="http://schemas.microsoft.com/office/drawing/2014/main" id="{BA778C8C-B6DB-4320-83ED-FB4DF325F452}"/>
              </a:ext>
            </a:extLst>
          </p:cNvPr>
          <p:cNvCxnSpPr>
            <a:stCxn id="29" idx="4"/>
            <a:endCxn id="32" idx="0"/>
          </p:cNvCxnSpPr>
          <p:nvPr/>
        </p:nvCxnSpPr>
        <p:spPr>
          <a:xfrm flipH="1">
            <a:off x="5481637" y="2909587"/>
            <a:ext cx="304801" cy="5861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Egyenes összekötő nyíllal 54">
            <a:extLst>
              <a:ext uri="{FF2B5EF4-FFF2-40B4-BE49-F238E27FC236}">
                <a16:creationId xmlns:a16="http://schemas.microsoft.com/office/drawing/2014/main" id="{9C821226-B48E-4943-8699-E51D47A63DFE}"/>
              </a:ext>
            </a:extLst>
          </p:cNvPr>
          <p:cNvCxnSpPr>
            <a:cxnSpLocks/>
            <a:stCxn id="26" idx="2"/>
            <a:endCxn id="32" idx="6"/>
          </p:cNvCxnSpPr>
          <p:nvPr/>
        </p:nvCxnSpPr>
        <p:spPr>
          <a:xfrm flipH="1">
            <a:off x="6619874" y="3235868"/>
            <a:ext cx="1616869" cy="7075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Egyenes összekötő nyíllal 57">
            <a:extLst>
              <a:ext uri="{FF2B5EF4-FFF2-40B4-BE49-F238E27FC236}">
                <a16:creationId xmlns:a16="http://schemas.microsoft.com/office/drawing/2014/main" id="{EF70A56D-8106-4B75-92B3-10163C3EEAB2}"/>
              </a:ext>
            </a:extLst>
          </p:cNvPr>
          <p:cNvCxnSpPr>
            <a:stCxn id="17" idx="6"/>
            <a:endCxn id="20" idx="3"/>
          </p:cNvCxnSpPr>
          <p:nvPr/>
        </p:nvCxnSpPr>
        <p:spPr>
          <a:xfrm flipV="1">
            <a:off x="3024186" y="1484615"/>
            <a:ext cx="1909770" cy="12941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Egyenes összekötő nyíllal 59">
            <a:extLst>
              <a:ext uri="{FF2B5EF4-FFF2-40B4-BE49-F238E27FC236}">
                <a16:creationId xmlns:a16="http://schemas.microsoft.com/office/drawing/2014/main" id="{0C63D634-B73D-4CE1-B7AD-4B7702DEA6FB}"/>
              </a:ext>
            </a:extLst>
          </p:cNvPr>
          <p:cNvCxnSpPr>
            <a:stCxn id="23" idx="2"/>
            <a:endCxn id="20" idx="6"/>
          </p:cNvCxnSpPr>
          <p:nvPr/>
        </p:nvCxnSpPr>
        <p:spPr>
          <a:xfrm flipH="1">
            <a:off x="6877049" y="1168061"/>
            <a:ext cx="122872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2908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28</Words>
  <Application>Microsoft Office PowerPoint</Application>
  <PresentationFormat>Szélesvásznú</PresentationFormat>
  <Paragraphs>10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Office-téma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László Gaál</dc:creator>
  <cp:lastModifiedBy>László Gaál</cp:lastModifiedBy>
  <cp:revision>4</cp:revision>
  <dcterms:created xsi:type="dcterms:W3CDTF">2020-09-05T17:50:46Z</dcterms:created>
  <dcterms:modified xsi:type="dcterms:W3CDTF">2020-09-05T18:11:23Z</dcterms:modified>
</cp:coreProperties>
</file>